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94" r:id="rId2"/>
    <p:sldId id="257" r:id="rId3"/>
    <p:sldId id="258" r:id="rId4"/>
    <p:sldId id="259" r:id="rId5"/>
    <p:sldId id="260" r:id="rId6"/>
    <p:sldId id="286" r:id="rId7"/>
    <p:sldId id="263" r:id="rId8"/>
    <p:sldId id="280" r:id="rId9"/>
    <p:sldId id="289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95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137F"/>
    <a:srgbClr val="892782"/>
    <a:srgbClr val="EE2E69"/>
    <a:srgbClr val="F151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E5C23-90F7-4196-83C2-F89391A26ABB}" type="datetimeFigureOut">
              <a:rPr lang="fr-FR" smtClean="0"/>
              <a:pPr/>
              <a:t>25/06/2019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76A74-A33E-453B-9F83-AD99973F81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188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tuile est présente car la campagne est ouverte (</a:t>
            </a:r>
            <a:r>
              <a:rPr lang="fr-FR" dirty="0" err="1" smtClean="0"/>
              <a:t>siecle</a:t>
            </a:r>
            <a:r>
              <a:rPr lang="fr-FR" dirty="0" smtClean="0"/>
              <a:t> </a:t>
            </a:r>
            <a:r>
              <a:rPr lang="fr-FR" dirty="0" err="1" smtClean="0"/>
              <a:t>admin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76A74-A33E-453B-9F83-AD99973F81C6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Derniere</a:t>
            </a:r>
            <a:r>
              <a:rPr lang="fr-FR" dirty="0" smtClean="0"/>
              <a:t> </a:t>
            </a:r>
            <a:r>
              <a:rPr lang="fr-FR" dirty="0" err="1" smtClean="0"/>
              <a:t>etape</a:t>
            </a:r>
            <a:r>
              <a:rPr lang="fr-FR" dirty="0" smtClean="0"/>
              <a:t> validation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76A74-A33E-453B-9F83-AD99973F81C6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Documents téléchargeables</a:t>
            </a:r>
            <a:r>
              <a:rPr lang="fr-FR" baseline="0" dirty="0" smtClean="0"/>
              <a:t> à remettre à l’</a:t>
            </a:r>
            <a:r>
              <a:rPr lang="fr-FR" baseline="0" dirty="0" err="1" smtClean="0"/>
              <a:t>étab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76A74-A33E-453B-9F83-AD99973F81C6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Apres avoir cliqué sur « </a:t>
            </a:r>
            <a:r>
              <a:rPr lang="fr-FR" dirty="0" err="1" smtClean="0"/>
              <a:t>recapitulatif</a:t>
            </a:r>
            <a:r>
              <a:rPr lang="fr-FR" dirty="0" smtClean="0"/>
              <a:t> »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76A74-A33E-453B-9F83-AD99973F81C6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76A74-A33E-453B-9F83-AD99973F81C6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Consulter le rappel des vœux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76A74-A33E-453B-9F83-AD99973F81C6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Quand on clique sur « message du lycée d’affectation » suite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76A74-A33E-453B-9F83-AD99973F81C6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76A74-A33E-453B-9F83-AD99973F81C6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J’inscris mon enfant phase 1, Inversion des langues possibles si les langues existent en tant que telles dans l’établissement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76A74-A33E-453B-9F83-AD99973F81C6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Etape 2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76A74-A33E-453B-9F83-AD99973F81C6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Ici 2 souhaits sont demandés par l’établissement (choix fait par CE dans </a:t>
            </a:r>
            <a:r>
              <a:rPr lang="fr-FR" dirty="0" err="1" smtClean="0"/>
              <a:t>ts</a:t>
            </a:r>
            <a:r>
              <a:rPr lang="fr-FR" dirty="0" smtClean="0"/>
              <a:t> </a:t>
            </a:r>
            <a:r>
              <a:rPr lang="fr-FR" dirty="0" err="1" smtClean="0"/>
              <a:t>admin</a:t>
            </a:r>
            <a:r>
              <a:rPr lang="fr-FR" dirty="0" smtClean="0"/>
              <a:t> nombre possible de 1 à 4)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76A74-A33E-453B-9F83-AD99973F81C6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Meme</a:t>
            </a:r>
            <a:r>
              <a:rPr lang="fr-FR" dirty="0" smtClean="0"/>
              <a:t> si pas de </a:t>
            </a:r>
            <a:r>
              <a:rPr lang="fr-FR" dirty="0" err="1" smtClean="0"/>
              <a:t>modif</a:t>
            </a:r>
            <a:r>
              <a:rPr lang="fr-FR" dirty="0" smtClean="0"/>
              <a:t> alors il faut confirmer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76A74-A33E-453B-9F83-AD99973F81C6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2117C-A37F-4CA8-BC7B-C489995756ED}" type="datetimeFigureOut">
              <a:rPr lang="fr-FR" smtClean="0"/>
              <a:pPr/>
              <a:t>25/06/2019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0A90-D4DB-4391-8B42-2A2CA5B2155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2117C-A37F-4CA8-BC7B-C489995756ED}" type="datetimeFigureOut">
              <a:rPr lang="fr-FR" smtClean="0"/>
              <a:pPr/>
              <a:t>25/06/2019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0A90-D4DB-4391-8B42-2A2CA5B215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2117C-A37F-4CA8-BC7B-C489995756ED}" type="datetimeFigureOut">
              <a:rPr lang="fr-FR" smtClean="0"/>
              <a:pPr/>
              <a:t>25/06/2019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0A90-D4DB-4391-8B42-2A2CA5B215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2117C-A37F-4CA8-BC7B-C489995756ED}" type="datetimeFigureOut">
              <a:rPr lang="fr-FR" smtClean="0"/>
              <a:pPr/>
              <a:t>25/06/2019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0A90-D4DB-4391-8B42-2A2CA5B215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2117C-A37F-4CA8-BC7B-C489995756ED}" type="datetimeFigureOut">
              <a:rPr lang="fr-FR" smtClean="0"/>
              <a:pPr/>
              <a:t>25/06/2019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7DD0A90-D4DB-4391-8B42-2A2CA5B215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2117C-A37F-4CA8-BC7B-C489995756ED}" type="datetimeFigureOut">
              <a:rPr lang="fr-FR" smtClean="0"/>
              <a:pPr/>
              <a:t>25/06/2019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0A90-D4DB-4391-8B42-2A2CA5B215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2117C-A37F-4CA8-BC7B-C489995756ED}" type="datetimeFigureOut">
              <a:rPr lang="fr-FR" smtClean="0"/>
              <a:pPr/>
              <a:t>25/06/2019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0A90-D4DB-4391-8B42-2A2CA5B215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2117C-A37F-4CA8-BC7B-C489995756ED}" type="datetimeFigureOut">
              <a:rPr lang="fr-FR" smtClean="0"/>
              <a:pPr/>
              <a:t>25/06/2019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0A90-D4DB-4391-8B42-2A2CA5B215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2117C-A37F-4CA8-BC7B-C489995756ED}" type="datetimeFigureOut">
              <a:rPr lang="fr-FR" smtClean="0"/>
              <a:pPr/>
              <a:t>25/06/2019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0A90-D4DB-4391-8B42-2A2CA5B215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2117C-A37F-4CA8-BC7B-C489995756ED}" type="datetimeFigureOut">
              <a:rPr lang="fr-FR" smtClean="0"/>
              <a:pPr/>
              <a:t>25/06/2019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0A90-D4DB-4391-8B42-2A2CA5B215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2117C-A37F-4CA8-BC7B-C489995756ED}" type="datetimeFigureOut">
              <a:rPr lang="fr-FR" smtClean="0"/>
              <a:pPr/>
              <a:t>25/06/2019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0A90-D4DB-4391-8B42-2A2CA5B215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772117C-A37F-4CA8-BC7B-C489995756ED}" type="datetimeFigureOut">
              <a:rPr lang="fr-FR" smtClean="0"/>
              <a:pPr/>
              <a:t>25/06/2019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7DD0A90-D4DB-4391-8B42-2A2CA5B215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514825"/>
            <a:ext cx="1764753" cy="53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924944"/>
            <a:ext cx="2714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763688" y="1052736"/>
            <a:ext cx="5472608" cy="43924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339752" y="1764105"/>
            <a:ext cx="432048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EB137F"/>
                </a:solidFill>
                <a:latin typeface="Calibri" pitchFamily="34" charset="0"/>
              </a:rPr>
              <a:t>INSCRIPTION EN LIGNE</a:t>
            </a:r>
            <a:endParaRPr lang="fr-FR" sz="3200" b="1" dirty="0">
              <a:solidFill>
                <a:srgbClr val="EB137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467544" y="1"/>
            <a:ext cx="8219256" cy="105273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2400" dirty="0" smtClean="0">
              <a:solidFill>
                <a:schemeClr val="bg1"/>
              </a:solidFill>
              <a:effectLst/>
            </a:endParaRPr>
          </a:p>
          <a:p>
            <a:pPr algn="l"/>
            <a:r>
              <a:rPr lang="fr-FR" sz="2400" dirty="0" smtClean="0">
                <a:solidFill>
                  <a:schemeClr val="bg1"/>
                </a:solidFill>
                <a:effectLst/>
              </a:rPr>
              <a:t>Ici, 2 souhaits sont réclamés : le parent doit émettre un second choix pour le 2</a:t>
            </a:r>
            <a:r>
              <a:rPr lang="fr-FR" sz="2400" baseline="30000" dirty="0" smtClean="0">
                <a:solidFill>
                  <a:schemeClr val="bg1"/>
                </a:solidFill>
                <a:effectLst/>
              </a:rPr>
              <a:t>ème</a:t>
            </a:r>
            <a:r>
              <a:rPr lang="fr-FR" sz="2400" dirty="0" smtClean="0">
                <a:solidFill>
                  <a:schemeClr val="bg1"/>
                </a:solidFill>
                <a:effectLst/>
              </a:rPr>
              <a:t> enseignement d’exploration</a:t>
            </a:r>
            <a:endParaRPr lang="fr-FR" sz="2400" dirty="0">
              <a:solidFill>
                <a:schemeClr val="bg1"/>
              </a:solidFill>
              <a:effectLst/>
            </a:endParaRPr>
          </a:p>
        </p:txBody>
      </p:sp>
      <p:pic>
        <p:nvPicPr>
          <p:cNvPr id="4" name="Image 3" descr="etape3 bi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268760"/>
            <a:ext cx="8611446" cy="4624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467544" y="1"/>
            <a:ext cx="8219256" cy="105273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2400" dirty="0" smtClean="0">
              <a:solidFill>
                <a:schemeClr val="bg1"/>
              </a:solidFill>
              <a:effectLst/>
            </a:endParaRPr>
          </a:p>
          <a:p>
            <a:pPr algn="l"/>
            <a:r>
              <a:rPr lang="fr-FR" sz="2400" dirty="0" smtClean="0">
                <a:solidFill>
                  <a:schemeClr val="bg1"/>
                </a:solidFill>
                <a:effectLst/>
              </a:rPr>
              <a:t>Une seconde combinaison d’enseignements a été émise par le parent</a:t>
            </a:r>
            <a:endParaRPr lang="fr-FR" sz="2400" dirty="0">
              <a:solidFill>
                <a:schemeClr val="bg1"/>
              </a:solidFill>
              <a:effectLst/>
            </a:endParaRPr>
          </a:p>
        </p:txBody>
      </p:sp>
      <p:pic>
        <p:nvPicPr>
          <p:cNvPr id="4" name="Image 3" descr="etape 3 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8581162" cy="4623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467544" y="1"/>
            <a:ext cx="8219256" cy="105273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2400" dirty="0" smtClean="0">
              <a:solidFill>
                <a:schemeClr val="bg1"/>
              </a:solidFill>
              <a:effectLst/>
            </a:endParaRPr>
          </a:p>
          <a:p>
            <a:pPr algn="l"/>
            <a:r>
              <a:rPr lang="fr-FR" sz="2400" dirty="0" smtClean="0">
                <a:solidFill>
                  <a:schemeClr val="bg1"/>
                </a:solidFill>
                <a:effectLst/>
              </a:rPr>
              <a:t>Le parent vérifie les informations administratives de son enfant et précise le régime d’hébergement souhaité…</a:t>
            </a:r>
            <a:endParaRPr lang="fr-FR" sz="2400" dirty="0">
              <a:solidFill>
                <a:schemeClr val="bg1"/>
              </a:solidFill>
              <a:effectLst/>
            </a:endParaRPr>
          </a:p>
        </p:txBody>
      </p:sp>
      <p:pic>
        <p:nvPicPr>
          <p:cNvPr id="5" name="Image 4" descr="etape 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052736"/>
            <a:ext cx="8454985" cy="48605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467544" y="1"/>
            <a:ext cx="8219256" cy="1052736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2400" dirty="0" smtClean="0">
              <a:solidFill>
                <a:schemeClr val="bg1"/>
              </a:solidFill>
              <a:effectLst/>
            </a:endParaRPr>
          </a:p>
          <a:p>
            <a:pPr algn="l"/>
            <a:r>
              <a:rPr lang="fr-FR" sz="1800" dirty="0" smtClean="0">
                <a:solidFill>
                  <a:schemeClr val="bg1"/>
                </a:solidFill>
                <a:effectLst/>
              </a:rPr>
              <a:t>Il peut rectifier aussi les informations le concernant (courriel obligatoire)</a:t>
            </a:r>
            <a:endParaRPr lang="fr-FR" sz="1800" dirty="0">
              <a:solidFill>
                <a:schemeClr val="bg1"/>
              </a:solidFill>
              <a:effectLst/>
            </a:endParaRPr>
          </a:p>
        </p:txBody>
      </p:sp>
      <p:pic>
        <p:nvPicPr>
          <p:cNvPr id="5" name="Image 4" descr="etape 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80728"/>
            <a:ext cx="8496944" cy="5587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467544" y="1"/>
            <a:ext cx="8219256" cy="105273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2400" dirty="0" smtClean="0">
              <a:solidFill>
                <a:schemeClr val="bg1"/>
              </a:solidFill>
              <a:effectLst/>
            </a:endParaRPr>
          </a:p>
          <a:p>
            <a:pPr algn="l"/>
            <a:r>
              <a:rPr lang="fr-FR" sz="2400" dirty="0" smtClean="0">
                <a:solidFill>
                  <a:schemeClr val="bg1"/>
                </a:solidFill>
                <a:effectLst/>
              </a:rPr>
              <a:t>Le parent relit les choix et les souhaits saisis et valide l’inscription de son enfant</a:t>
            </a:r>
            <a:endParaRPr lang="fr-FR" sz="2400" dirty="0">
              <a:solidFill>
                <a:schemeClr val="bg1"/>
              </a:solidFill>
              <a:effectLst/>
            </a:endParaRPr>
          </a:p>
        </p:txBody>
      </p:sp>
      <p:pic>
        <p:nvPicPr>
          <p:cNvPr id="5" name="Image 4" descr="etape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196752"/>
            <a:ext cx="8540100" cy="4649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467544" y="1"/>
            <a:ext cx="8219256" cy="105273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2400" dirty="0" smtClean="0">
              <a:solidFill>
                <a:schemeClr val="bg1"/>
              </a:solidFill>
              <a:effectLst/>
            </a:endParaRPr>
          </a:p>
          <a:p>
            <a:pPr algn="l"/>
            <a:r>
              <a:rPr lang="fr-FR" sz="2400" dirty="0" smtClean="0">
                <a:solidFill>
                  <a:schemeClr val="bg1"/>
                </a:solidFill>
                <a:effectLst/>
              </a:rPr>
              <a:t>Un mail lui est envoyé confirmant l’inscription, avec le récapitulatif des informations fournies</a:t>
            </a:r>
            <a:endParaRPr lang="fr-FR" sz="2400" dirty="0">
              <a:solidFill>
                <a:schemeClr val="bg1"/>
              </a:solidFill>
              <a:effectLst/>
            </a:endParaRPr>
          </a:p>
        </p:txBody>
      </p:sp>
      <p:pic>
        <p:nvPicPr>
          <p:cNvPr id="5" name="Image 4" descr="valida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980728"/>
            <a:ext cx="8286727" cy="44590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43808" y="4797152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EB137F"/>
                </a:solidFill>
              </a:rPr>
              <a:t>Le parent peut également télécharger des documents à fournir au lycée, et répondre à une enquête de satisfaction  </a:t>
            </a:r>
            <a:endParaRPr lang="fr-FR" dirty="0">
              <a:solidFill>
                <a:srgbClr val="EB13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467544" y="1"/>
            <a:ext cx="8219256" cy="105273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2400" dirty="0" smtClean="0">
              <a:solidFill>
                <a:schemeClr val="bg1"/>
              </a:solidFill>
              <a:effectLst/>
            </a:endParaRPr>
          </a:p>
          <a:p>
            <a:pPr algn="l"/>
            <a:r>
              <a:rPr lang="fr-FR" sz="2400" dirty="0" smtClean="0">
                <a:solidFill>
                  <a:schemeClr val="bg1"/>
                </a:solidFill>
                <a:effectLst/>
              </a:rPr>
              <a:t>Le parent visualise le récapitulatif de l’inscription en ligne et peut l’imprimer ou l’enregistrer</a:t>
            </a:r>
            <a:endParaRPr lang="fr-FR" sz="2400" dirty="0">
              <a:solidFill>
                <a:schemeClr val="bg1"/>
              </a:solidFill>
              <a:effectLst/>
            </a:endParaRPr>
          </a:p>
        </p:txBody>
      </p:sp>
      <p:pic>
        <p:nvPicPr>
          <p:cNvPr id="5" name="Image 4" descr="recapitulati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1" y="1053690"/>
            <a:ext cx="6840760" cy="5650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0059" y="4370809"/>
            <a:ext cx="2000053" cy="607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924944"/>
            <a:ext cx="2714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763688" y="1052736"/>
            <a:ext cx="5472608" cy="43924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771800" y="1764105"/>
            <a:ext cx="352839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EB137F"/>
                </a:solidFill>
                <a:latin typeface="Calibri" pitchFamily="34" charset="0"/>
              </a:rPr>
              <a:t>FIN</a:t>
            </a:r>
            <a:endParaRPr lang="fr-FR" sz="3200" b="1" dirty="0">
              <a:solidFill>
                <a:srgbClr val="EB137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 descr="2016-03-07_14h00_47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65457" y="1053617"/>
            <a:ext cx="8383007" cy="5183695"/>
          </a:xfr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467544" y="1"/>
            <a:ext cx="8219256" cy="1052736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dirty="0" smtClean="0">
                <a:solidFill>
                  <a:schemeClr val="bg1"/>
                </a:solidFill>
                <a:effectLst/>
              </a:rPr>
              <a:t>L’accueil dans Scolarité services</a:t>
            </a:r>
            <a:endParaRPr lang="fr-FR" sz="2400" dirty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467544" y="1"/>
            <a:ext cx="8219256" cy="105273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2400" dirty="0" smtClean="0">
              <a:solidFill>
                <a:schemeClr val="bg1"/>
              </a:solidFill>
              <a:effectLst/>
            </a:endParaRPr>
          </a:p>
          <a:p>
            <a:pPr algn="l"/>
            <a:r>
              <a:rPr lang="fr-FR" sz="2400" dirty="0" smtClean="0">
                <a:solidFill>
                  <a:schemeClr val="bg1"/>
                </a:solidFill>
                <a:effectLst/>
              </a:rPr>
              <a:t>L’accueil du menu Inscription au lycée : les résultats de l’affectation et la décision d’inscription</a:t>
            </a:r>
            <a:endParaRPr lang="fr-FR" sz="2400" dirty="0">
              <a:solidFill>
                <a:schemeClr val="bg1"/>
              </a:solidFill>
              <a:effectLst/>
            </a:endParaRPr>
          </a:p>
        </p:txBody>
      </p:sp>
      <p:pic>
        <p:nvPicPr>
          <p:cNvPr id="5" name="Image 4" descr="inscriptionti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56" y="1268760"/>
            <a:ext cx="8104900" cy="43766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467544" y="1"/>
            <a:ext cx="8219256" cy="1052736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2400" dirty="0" smtClean="0">
              <a:solidFill>
                <a:schemeClr val="bg1"/>
              </a:solidFill>
              <a:effectLst/>
            </a:endParaRPr>
          </a:p>
          <a:p>
            <a:pPr algn="l"/>
            <a:r>
              <a:rPr lang="fr-FR" sz="2400" dirty="0" smtClean="0">
                <a:solidFill>
                  <a:schemeClr val="bg1"/>
                </a:solidFill>
                <a:effectLst/>
              </a:rPr>
              <a:t>Le rappel des vœux est consultable</a:t>
            </a:r>
            <a:endParaRPr lang="fr-FR" sz="2400" dirty="0">
              <a:solidFill>
                <a:schemeClr val="bg1"/>
              </a:solidFill>
              <a:effectLst/>
            </a:endParaRPr>
          </a:p>
        </p:txBody>
      </p:sp>
      <p:pic>
        <p:nvPicPr>
          <p:cNvPr id="4" name="Image 3" descr="rappel des voeu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8560" y="1027940"/>
            <a:ext cx="8289904" cy="4353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467544" y="1"/>
            <a:ext cx="8219256" cy="105273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2400" dirty="0" smtClean="0">
              <a:solidFill>
                <a:schemeClr val="bg1"/>
              </a:solidFill>
              <a:effectLst/>
            </a:endParaRPr>
          </a:p>
          <a:p>
            <a:pPr algn="l"/>
            <a:r>
              <a:rPr lang="fr-FR" sz="2400" dirty="0" smtClean="0">
                <a:solidFill>
                  <a:schemeClr val="bg1"/>
                </a:solidFill>
                <a:effectLst/>
              </a:rPr>
              <a:t>Le lycée d’accueil peut personnaliser un message pour les parents dans « Administration </a:t>
            </a:r>
            <a:r>
              <a:rPr lang="fr-FR" sz="2400" dirty="0" err="1" smtClean="0">
                <a:solidFill>
                  <a:schemeClr val="bg1"/>
                </a:solidFill>
                <a:effectLst/>
              </a:rPr>
              <a:t>téléservices</a:t>
            </a:r>
            <a:r>
              <a:rPr lang="fr-FR" sz="2400" dirty="0" smtClean="0">
                <a:solidFill>
                  <a:schemeClr val="bg1"/>
                </a:solidFill>
                <a:effectLst/>
              </a:rPr>
              <a:t> »</a:t>
            </a:r>
            <a:endParaRPr lang="fr-FR" sz="2400" dirty="0">
              <a:solidFill>
                <a:schemeClr val="bg1"/>
              </a:solidFill>
              <a:effectLst/>
            </a:endParaRPr>
          </a:p>
        </p:txBody>
      </p:sp>
      <p:pic>
        <p:nvPicPr>
          <p:cNvPr id="5" name="Image 4" descr="message lycée af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24744"/>
            <a:ext cx="8706375" cy="4700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467544" y="1"/>
            <a:ext cx="8219256" cy="1052736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2400" dirty="0" smtClean="0">
              <a:solidFill>
                <a:schemeClr val="bg1"/>
              </a:solidFill>
              <a:effectLst/>
            </a:endParaRPr>
          </a:p>
          <a:p>
            <a:pPr algn="l"/>
            <a:r>
              <a:rPr lang="fr-FR" sz="2400" dirty="0" smtClean="0">
                <a:solidFill>
                  <a:schemeClr val="bg1"/>
                </a:solidFill>
                <a:effectLst/>
              </a:rPr>
              <a:t>En cas d’inscription…</a:t>
            </a:r>
            <a:endParaRPr lang="fr-FR" sz="2400" dirty="0">
              <a:solidFill>
                <a:schemeClr val="bg1"/>
              </a:solidFill>
              <a:effectLst/>
            </a:endParaRPr>
          </a:p>
        </p:txBody>
      </p:sp>
      <p:pic>
        <p:nvPicPr>
          <p:cNvPr id="5" name="Image 4" descr="inscriptionti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56" y="1268760"/>
            <a:ext cx="8032892" cy="4337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467544" y="1"/>
            <a:ext cx="8219256" cy="1052736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2400" dirty="0" smtClean="0">
              <a:solidFill>
                <a:schemeClr val="bg1"/>
              </a:solidFill>
              <a:effectLst/>
            </a:endParaRPr>
          </a:p>
          <a:p>
            <a:pPr algn="l"/>
            <a:r>
              <a:rPr lang="fr-FR" sz="2400" dirty="0" smtClean="0">
                <a:solidFill>
                  <a:schemeClr val="bg1"/>
                </a:solidFill>
                <a:effectLst/>
              </a:rPr>
              <a:t>Le parent voit les langues qui seront suivies au lycée.</a:t>
            </a:r>
            <a:endParaRPr lang="fr-FR" sz="2400" dirty="0">
              <a:solidFill>
                <a:schemeClr val="bg1"/>
              </a:solidFill>
              <a:effectLst/>
            </a:endParaRPr>
          </a:p>
        </p:txBody>
      </p:sp>
      <p:pic>
        <p:nvPicPr>
          <p:cNvPr id="5" name="Image 4" descr="etape1 langu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124744"/>
            <a:ext cx="8352928" cy="45957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87824" y="4005064"/>
            <a:ext cx="54726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EB137F"/>
                </a:solidFill>
                <a:latin typeface="Lucida Sans Unicode" pitchFamily="34" charset="0"/>
                <a:cs typeface="Lucida Sans Unicode" pitchFamily="34" charset="0"/>
              </a:rPr>
              <a:t>Un bouton « Inverser » les langues suivies au collège, apparaît, si c’est possible, dans le lycée d’affectation.</a:t>
            </a:r>
          </a:p>
          <a:p>
            <a:r>
              <a:rPr lang="fr-FR" b="1" dirty="0" smtClean="0">
                <a:solidFill>
                  <a:srgbClr val="EB137F"/>
                </a:solidFill>
                <a:latin typeface="Lucida Sans Unicode" pitchFamily="34" charset="0"/>
                <a:cs typeface="Lucida Sans Unicode" pitchFamily="34" charset="0"/>
              </a:rPr>
              <a:t>Cet écran permet aussi de choisir la  langue de section, le cas échéant.</a:t>
            </a:r>
            <a:endParaRPr lang="fr-FR" b="1" dirty="0">
              <a:solidFill>
                <a:srgbClr val="EB137F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467544" y="1"/>
            <a:ext cx="8219256" cy="105273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2400" dirty="0" smtClean="0">
              <a:solidFill>
                <a:schemeClr val="bg1"/>
              </a:solidFill>
              <a:effectLst/>
            </a:endParaRPr>
          </a:p>
          <a:p>
            <a:pPr algn="l"/>
            <a:r>
              <a:rPr lang="fr-FR" sz="2400" dirty="0" smtClean="0">
                <a:solidFill>
                  <a:schemeClr val="bg1"/>
                </a:solidFill>
                <a:effectLst/>
              </a:rPr>
              <a:t>Pour une 2</a:t>
            </a:r>
            <a:r>
              <a:rPr lang="fr-FR" sz="2400" baseline="30000" dirty="0" smtClean="0">
                <a:solidFill>
                  <a:schemeClr val="bg1"/>
                </a:solidFill>
                <a:effectLst/>
              </a:rPr>
              <a:t>nde</a:t>
            </a:r>
            <a:r>
              <a:rPr lang="fr-FR" sz="2400" dirty="0" smtClean="0">
                <a:solidFill>
                  <a:schemeClr val="bg1"/>
                </a:solidFill>
                <a:effectLst/>
              </a:rPr>
              <a:t> générale et technologique, le parent émet les souhaits pédagogiques : 1</a:t>
            </a:r>
            <a:r>
              <a:rPr lang="fr-FR" sz="2400" baseline="30000" dirty="0" smtClean="0">
                <a:solidFill>
                  <a:schemeClr val="bg1"/>
                </a:solidFill>
                <a:effectLst/>
              </a:rPr>
              <a:t>er</a:t>
            </a:r>
            <a:r>
              <a:rPr lang="fr-FR" sz="2400" dirty="0" smtClean="0">
                <a:solidFill>
                  <a:schemeClr val="bg1"/>
                </a:solidFill>
                <a:effectLst/>
              </a:rPr>
              <a:t> enseignement d’exploration…</a:t>
            </a:r>
            <a:endParaRPr lang="fr-FR" sz="2400" dirty="0">
              <a:solidFill>
                <a:schemeClr val="bg1"/>
              </a:solidFill>
              <a:effectLst/>
            </a:endParaRPr>
          </a:p>
        </p:txBody>
      </p:sp>
      <p:pic>
        <p:nvPicPr>
          <p:cNvPr id="4" name="Image 3" descr="etape2e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192596"/>
            <a:ext cx="8496944" cy="4549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467544" y="1"/>
            <a:ext cx="8219256" cy="105273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2400" dirty="0" smtClean="0">
              <a:solidFill>
                <a:schemeClr val="bg1"/>
              </a:solidFill>
              <a:effectLst/>
            </a:endParaRPr>
          </a:p>
          <a:p>
            <a:pPr algn="l"/>
            <a:r>
              <a:rPr lang="fr-FR" sz="2400" dirty="0" smtClean="0">
                <a:solidFill>
                  <a:schemeClr val="bg1"/>
                </a:solidFill>
                <a:effectLst/>
              </a:rPr>
              <a:t>Puis deuxième enseignement d’exploration, et enseignement facultatif le cas échéant, parmi des listes déroulantes</a:t>
            </a:r>
            <a:endParaRPr lang="fr-FR" sz="2400" dirty="0">
              <a:solidFill>
                <a:schemeClr val="bg1"/>
              </a:solidFill>
              <a:effectLst/>
            </a:endParaRPr>
          </a:p>
        </p:txBody>
      </p:sp>
      <p:pic>
        <p:nvPicPr>
          <p:cNvPr id="5" name="Image 4" descr="etape3 e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24744"/>
            <a:ext cx="8352928" cy="4505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3310</TotalTime>
  <Words>314</Words>
  <Application>Microsoft Office PowerPoint</Application>
  <PresentationFormat>Affichage à l'écran (4:3)</PresentationFormat>
  <Paragraphs>56</Paragraphs>
  <Slides>17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Apex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anne origlia</dc:creator>
  <cp:lastModifiedBy>principal</cp:lastModifiedBy>
  <cp:revision>100</cp:revision>
  <dcterms:created xsi:type="dcterms:W3CDTF">2016-03-03T14:58:40Z</dcterms:created>
  <dcterms:modified xsi:type="dcterms:W3CDTF">2019-06-25T17:19:47Z</dcterms:modified>
</cp:coreProperties>
</file>