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56" r:id="rId2"/>
    <p:sldId id="257" r:id="rId3"/>
    <p:sldId id="276" r:id="rId4"/>
    <p:sldId id="259" r:id="rId5"/>
    <p:sldId id="275" r:id="rId6"/>
    <p:sldId id="277" r:id="rId7"/>
    <p:sldId id="280" r:id="rId8"/>
    <p:sldId id="260" r:id="rId9"/>
    <p:sldId id="274" r:id="rId10"/>
    <p:sldId id="270" r:id="rId11"/>
    <p:sldId id="271" r:id="rId12"/>
    <p:sldId id="293" r:id="rId13"/>
    <p:sldId id="294" r:id="rId14"/>
    <p:sldId id="281" r:id="rId15"/>
    <p:sldId id="278" r:id="rId16"/>
    <p:sldId id="283" r:id="rId17"/>
    <p:sldId id="265" r:id="rId18"/>
    <p:sldId id="282" r:id="rId19"/>
    <p:sldId id="262" r:id="rId20"/>
    <p:sldId id="284" r:id="rId21"/>
    <p:sldId id="285" r:id="rId22"/>
    <p:sldId id="286" r:id="rId23"/>
    <p:sldId id="287" r:id="rId24"/>
    <p:sldId id="267" r:id="rId25"/>
    <p:sldId id="266" r:id="rId26"/>
    <p:sldId id="288" r:id="rId27"/>
    <p:sldId id="289" r:id="rId28"/>
    <p:sldId id="290" r:id="rId29"/>
    <p:sldId id="258" r:id="rId30"/>
    <p:sldId id="291" r:id="rId31"/>
    <p:sldId id="273" r:id="rId32"/>
    <p:sldId id="292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58" autoAdjust="0"/>
    <p:restoredTop sz="94660"/>
  </p:normalViewPr>
  <p:slideViewPr>
    <p:cSldViewPr>
      <p:cViewPr varScale="1">
        <p:scale>
          <a:sx n="66" d="100"/>
          <a:sy n="66" d="100"/>
        </p:scale>
        <p:origin x="6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FFBA3-B970-412F-9611-3F187E21F4A3}" type="datetimeFigureOut">
              <a:rPr lang="fr-FR" smtClean="0"/>
              <a:t>16/01/2022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E1408-A0B4-441D-933E-CAF08B378E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153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9AB4D-808C-4AD1-8512-1DA43314E993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726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9E05-B42C-4B05-BB04-8B9E2FDD82E1}" type="datetimeFigureOut">
              <a:rPr lang="fr-FR" smtClean="0"/>
              <a:t>16/01/2022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FC6D-89CD-44A5-9AE3-C47DBD08FE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5461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9E05-B42C-4B05-BB04-8B9E2FDD82E1}" type="datetimeFigureOut">
              <a:rPr lang="fr-FR" smtClean="0"/>
              <a:t>16/01/2022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FC6D-89CD-44A5-9AE3-C47DBD08FE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8409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9E05-B42C-4B05-BB04-8B9E2FDD82E1}" type="datetimeFigureOut">
              <a:rPr lang="fr-FR" smtClean="0"/>
              <a:t>16/01/2022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FC6D-89CD-44A5-9AE3-C47DBD08FE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931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9E05-B42C-4B05-BB04-8B9E2FDD82E1}" type="datetimeFigureOut">
              <a:rPr lang="fr-FR" smtClean="0"/>
              <a:t>16/01/2022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FC6D-89CD-44A5-9AE3-C47DBD08FE92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9780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9E05-B42C-4B05-BB04-8B9E2FDD82E1}" type="datetimeFigureOut">
              <a:rPr lang="fr-FR" smtClean="0"/>
              <a:t>16/01/2022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FC6D-89CD-44A5-9AE3-C47DBD08FE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530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9E05-B42C-4B05-BB04-8B9E2FDD82E1}" type="datetimeFigureOut">
              <a:rPr lang="fr-FR" smtClean="0"/>
              <a:t>16/01/2022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FC6D-89CD-44A5-9AE3-C47DBD08FE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890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9E05-B42C-4B05-BB04-8B9E2FDD82E1}" type="datetimeFigureOut">
              <a:rPr lang="fr-FR" smtClean="0"/>
              <a:t>16/01/2022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FC6D-89CD-44A5-9AE3-C47DBD08FE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043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9E05-B42C-4B05-BB04-8B9E2FDD82E1}" type="datetimeFigureOut">
              <a:rPr lang="fr-FR" smtClean="0"/>
              <a:t>16/01/2022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FC6D-89CD-44A5-9AE3-C47DBD08FE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133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9E05-B42C-4B05-BB04-8B9E2FDD82E1}" type="datetimeFigureOut">
              <a:rPr lang="fr-FR" smtClean="0"/>
              <a:t>16/01/2022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FC6D-89CD-44A5-9AE3-C47DBD08FE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84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9E05-B42C-4B05-BB04-8B9E2FDD82E1}" type="datetimeFigureOut">
              <a:rPr lang="fr-FR" smtClean="0"/>
              <a:t>16/01/2022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FC6D-89CD-44A5-9AE3-C47DBD08FE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4725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9E05-B42C-4B05-BB04-8B9E2FDD82E1}" type="datetimeFigureOut">
              <a:rPr lang="fr-FR" smtClean="0"/>
              <a:t>16/01/2022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FC6D-89CD-44A5-9AE3-C47DBD08FE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0223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9E05-B42C-4B05-BB04-8B9E2FDD82E1}" type="datetimeFigureOut">
              <a:rPr lang="fr-FR" smtClean="0"/>
              <a:t>16/01/2022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FC6D-89CD-44A5-9AE3-C47DBD08FE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79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9E05-B42C-4B05-BB04-8B9E2FDD82E1}" type="datetimeFigureOut">
              <a:rPr lang="fr-FR" smtClean="0"/>
              <a:t>16/01/2022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FC6D-89CD-44A5-9AE3-C47DBD08FE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500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9E05-B42C-4B05-BB04-8B9E2FDD82E1}" type="datetimeFigureOut">
              <a:rPr lang="fr-FR" smtClean="0"/>
              <a:t>16/01/2022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FC6D-89CD-44A5-9AE3-C47DBD08FE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0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9E05-B42C-4B05-BB04-8B9E2FDD82E1}" type="datetimeFigureOut">
              <a:rPr lang="fr-FR" smtClean="0"/>
              <a:t>16/01/2022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FC6D-89CD-44A5-9AE3-C47DBD08FE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0379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9E05-B42C-4B05-BB04-8B9E2FDD82E1}" type="datetimeFigureOut">
              <a:rPr lang="fr-FR" smtClean="0"/>
              <a:t>16/01/2022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FC6D-89CD-44A5-9AE3-C47DBD08FE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936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9E05-B42C-4B05-BB04-8B9E2FDD82E1}" type="datetimeFigureOut">
              <a:rPr lang="fr-FR" smtClean="0"/>
              <a:t>16/01/2022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FC6D-89CD-44A5-9AE3-C47DBD08FE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859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6939E05-B42C-4B05-BB04-8B9E2FDD82E1}" type="datetimeFigureOut">
              <a:rPr lang="fr-FR" smtClean="0"/>
              <a:t>16/01/2022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3FC6D-89CD-44A5-9AE3-C47DBD08FE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0833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38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4" Type="http://schemas.microsoft.com/office/2007/relationships/media" Target="../media/media6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clg-vieuxchene.sarthe.e-lyco.fr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5207" y="4436000"/>
            <a:ext cx="6031441" cy="821953"/>
          </a:xfrm>
        </p:spPr>
        <p:txBody>
          <a:bodyPr/>
          <a:lstStyle/>
          <a:p>
            <a:r>
              <a:rPr lang="fr-FR" dirty="0"/>
              <a:t>Le collège Le VIEUX CHENE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68896" y="5733447"/>
            <a:ext cx="6620968" cy="861420"/>
          </a:xfrm>
        </p:spPr>
        <p:txBody>
          <a:bodyPr/>
          <a:lstStyle/>
          <a:p>
            <a:r>
              <a:rPr lang="fr-FR" dirty="0"/>
              <a:t>72200 LA FLECHE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1325309"/>
            <a:ext cx="3672408" cy="489654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88DF64D-B6FB-4E92-BB1E-D304A9DEC8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96" y="242106"/>
            <a:ext cx="1595294" cy="157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64439"/>
            <a:ext cx="7055380" cy="1400530"/>
          </a:xfrm>
        </p:spPr>
        <p:txBody>
          <a:bodyPr/>
          <a:lstStyle/>
          <a:p>
            <a:r>
              <a:rPr lang="fr-FR" dirty="0"/>
              <a:t>La vie scolaire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4929351" cy="3697014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212976"/>
            <a:ext cx="3840427" cy="288032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80112" y="1052736"/>
            <a:ext cx="34083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 bureau des assistants d’éducation</a:t>
            </a:r>
            <a:r>
              <a:rPr lang="fr-FR" dirty="0"/>
              <a:t> : c’est le lieu où les élèves se rendent si ils sont en retard ou si ils ont un problème avec un autre élève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9526" y="5085184"/>
            <a:ext cx="4656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Les élèves demi-pensionnaires disposent de casiers pour laisser leurs affaires de sport ou des affaires dont ils n’ont pas besoin et alléger le poids des cartables</a:t>
            </a:r>
          </a:p>
        </p:txBody>
      </p:sp>
    </p:spTree>
    <p:extLst>
      <p:ext uri="{BB962C8B-B14F-4D97-AF65-F5344CB8AC3E}">
        <p14:creationId xmlns:p14="http://schemas.microsoft.com/office/powerpoint/2010/main" val="4056708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salles de cours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0" y="1101033"/>
            <a:ext cx="3607236" cy="270542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668" y="3670132"/>
            <a:ext cx="4176464" cy="313234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19" y="0"/>
            <a:ext cx="3895981" cy="292198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355976" y="321005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Arts Plastiques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5496" y="3861048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salles spécialisées pour les Arts Plastiques, la musique et la technologie sont situées dans le nouveau bâtiment avec le C.D.I.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5340691"/>
            <a:ext cx="34449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Une classe dans l’ancien bâtiment le jour de la remise des dictionnaires donnés par le département aux élèves de 6e</a:t>
            </a:r>
          </a:p>
        </p:txBody>
      </p:sp>
    </p:spTree>
    <p:extLst>
      <p:ext uri="{BB962C8B-B14F-4D97-AF65-F5344CB8AC3E}">
        <p14:creationId xmlns:p14="http://schemas.microsoft.com/office/powerpoint/2010/main" val="3674887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2297" y="303359"/>
            <a:ext cx="7055380" cy="1400530"/>
          </a:xfrm>
        </p:spPr>
        <p:txBody>
          <a:bodyPr/>
          <a:lstStyle/>
          <a:p>
            <a:r>
              <a:rPr lang="fr-FR" dirty="0"/>
              <a:t>Les couloirs-Les </a:t>
            </a:r>
            <a:r>
              <a:rPr lang="fr-FR" dirty="0" err="1"/>
              <a:t>ESCALIERS-L’ascenseur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4" y="2276872"/>
            <a:ext cx="3009292" cy="403723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772" y="979914"/>
            <a:ext cx="3057804" cy="407707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93" y="3773962"/>
            <a:ext cx="2225284" cy="296704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529153" y="1491365"/>
            <a:ext cx="2016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Grâce à l’ajout récent d’un ascenseur, Le collège est accessible aux personnes en situation de handicap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79262"/>
            <a:ext cx="1694216" cy="169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270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18376"/>
            <a:ext cx="5236356" cy="548640"/>
          </a:xfrm>
        </p:spPr>
        <p:txBody>
          <a:bodyPr/>
          <a:lstStyle/>
          <a:p>
            <a:r>
              <a:rPr lang="fr-FR" dirty="0"/>
              <a:t>Les salles de SVT et technologie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5" y="2094993"/>
            <a:ext cx="2684859" cy="357981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75" y="692696"/>
            <a:ext cx="3649728" cy="27372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28" y="3419106"/>
            <a:ext cx="4280024" cy="32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04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extLst/>
          </p:nvPr>
        </p:nvSpPr>
        <p:spPr>
          <a:xfrm>
            <a:off x="179512" y="116632"/>
            <a:ext cx="7520940" cy="548640"/>
          </a:xfrm>
        </p:spPr>
        <p:txBody>
          <a:bodyPr/>
          <a:lstStyle/>
          <a:p>
            <a:r>
              <a:rPr lang="fr-FR" dirty="0">
                <a:solidFill>
                  <a:srgbClr val="92D050"/>
                </a:solidFill>
              </a:rPr>
              <a:t>Le FOYER </a:t>
            </a:r>
            <a:r>
              <a:rPr lang="fr-FR" dirty="0"/>
              <a:t>et </a:t>
            </a:r>
            <a:r>
              <a:rPr lang="fr-FR" dirty="0">
                <a:solidFill>
                  <a:schemeClr val="accent3"/>
                </a:solidFill>
              </a:rPr>
              <a:t>les clubs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extLst/>
          </p:nvPr>
        </p:nvSpPr>
        <p:spPr>
          <a:xfrm>
            <a:off x="111652" y="620024"/>
            <a:ext cx="4460348" cy="532859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FR" dirty="0">
                <a:solidFill>
                  <a:srgbClr val="92D050"/>
                </a:solidFill>
              </a:rPr>
              <a:t>LE FOYER </a:t>
            </a:r>
          </a:p>
          <a:p>
            <a:r>
              <a:rPr lang="fr-FR" dirty="0"/>
              <a:t>Il est ouvert tous les midi et sur des heures de permanence</a:t>
            </a:r>
          </a:p>
          <a:p>
            <a:r>
              <a:rPr lang="fr-FR" dirty="0"/>
              <a:t>On peut y faire du baby-foot, du tennis de table, des jeux de société...</a:t>
            </a:r>
          </a:p>
          <a:p>
            <a:r>
              <a:rPr lang="fr-F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LES CLUBS : </a:t>
            </a:r>
          </a:p>
          <a:p>
            <a:pPr>
              <a:buFontTx/>
              <a:buChar char="-"/>
            </a:pPr>
            <a:r>
              <a:rPr lang="fr-FR" sz="1400" dirty="0"/>
              <a:t>UNSS  (Le sport scolaire) : VTT et numérique, </a:t>
            </a:r>
            <a:r>
              <a:rPr lang="fr-FR" sz="1400" dirty="0" err="1"/>
              <a:t>futsall</a:t>
            </a:r>
            <a:r>
              <a:rPr lang="fr-FR" sz="1400" dirty="0"/>
              <a:t>, activité artistique (le midi)</a:t>
            </a:r>
          </a:p>
          <a:p>
            <a:pPr>
              <a:buFontTx/>
              <a:buChar char="-"/>
            </a:pPr>
            <a:r>
              <a:rPr lang="fr-FR" sz="1400" dirty="0"/>
              <a:t>Sports collectifs, gymnastique, escrime (le mercredi après-midi).</a:t>
            </a:r>
          </a:p>
          <a:p>
            <a:pPr>
              <a:buFontTx/>
              <a:buChar char="-"/>
            </a:pPr>
            <a:r>
              <a:rPr lang="fr-FR" sz="1400" dirty="0"/>
              <a:t>Activités artistiques (atelier arts plastiques-visites d’expos au </a:t>
            </a:r>
            <a:r>
              <a:rPr lang="fr-FR" sz="1400" dirty="0" err="1"/>
              <a:t>Carroi</a:t>
            </a:r>
            <a:r>
              <a:rPr lang="fr-FR" sz="1400" dirty="0"/>
              <a:t>)</a:t>
            </a:r>
          </a:p>
          <a:p>
            <a:pPr>
              <a:buFontTx/>
              <a:buChar char="-"/>
            </a:pPr>
            <a:r>
              <a:rPr lang="fr-FR" sz="1400" dirty="0"/>
              <a:t>Club nature </a:t>
            </a:r>
          </a:p>
          <a:p>
            <a:pPr>
              <a:buFontTx/>
              <a:buChar char="-"/>
            </a:pPr>
            <a:r>
              <a:rPr lang="fr-FR" sz="1400" dirty="0"/>
              <a:t>Club échecs</a:t>
            </a:r>
          </a:p>
          <a:p>
            <a:pPr>
              <a:buFontTx/>
              <a:buChar char="-"/>
            </a:pPr>
            <a:r>
              <a:rPr lang="fr-FR" sz="1400" dirty="0"/>
              <a:t>Jardinage</a:t>
            </a:r>
          </a:p>
          <a:p>
            <a:pPr>
              <a:buFontTx/>
              <a:buChar char="-"/>
            </a:pPr>
            <a:r>
              <a:rPr lang="fr-FR" sz="1400" dirty="0"/>
              <a:t>La chorale </a:t>
            </a:r>
          </a:p>
          <a:p>
            <a:pPr>
              <a:buFontTx/>
              <a:buChar char="-"/>
            </a:pPr>
            <a:endParaRPr lang="fr-FR" sz="1400" dirty="0"/>
          </a:p>
          <a:p>
            <a:pPr>
              <a:buFontTx/>
              <a:buChar char="-"/>
            </a:pPr>
            <a:endParaRPr lang="fr-FR" dirty="0"/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962" y="116632"/>
            <a:ext cx="3091038" cy="231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878" y="4675160"/>
            <a:ext cx="1637130" cy="218284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829506"/>
            <a:ext cx="1343250" cy="2014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494" y="3791761"/>
            <a:ext cx="2895461" cy="217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51" y="4958955"/>
            <a:ext cx="2736304" cy="1824202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32856"/>
            <a:ext cx="2211873" cy="165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6" descr="échec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5903" y="2308439"/>
            <a:ext cx="2592288" cy="1666145"/>
          </a:xfrm>
          <a:prstGeom prst="rect">
            <a:avLst/>
          </a:prstGeom>
        </p:spPr>
      </p:pic>
      <p:pic>
        <p:nvPicPr>
          <p:cNvPr id="4" name="Image 4" descr="Art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6128" y="3979888"/>
            <a:ext cx="1462672" cy="97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66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B043D4-4620-42D4-992C-A244DFE46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poules et les cochons d’Inde du club nature</a:t>
            </a:r>
          </a:p>
        </p:txBody>
      </p:sp>
      <p:pic>
        <p:nvPicPr>
          <p:cNvPr id="4" name="Cochons d'Inde">
            <a:hlinkClick r:id="" action="ppaction://media"/>
            <a:extLst>
              <a:ext uri="{FF2B5EF4-FFF2-40B4-BE49-F238E27FC236}">
                <a16:creationId xmlns:a16="http://schemas.microsoft.com/office/drawing/2014/main" id="{D05353DD-A404-486B-B666-6FD72D393B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2348880"/>
            <a:ext cx="2880816" cy="3781425"/>
          </a:xfrm>
        </p:spPr>
      </p:pic>
      <p:pic>
        <p:nvPicPr>
          <p:cNvPr id="3" name="Poules">
            <a:hlinkClick r:id="" action="ppaction://media"/>
            <a:extLst>
              <a:ext uri="{FF2B5EF4-FFF2-40B4-BE49-F238E27FC236}">
                <a16:creationId xmlns:a16="http://schemas.microsoft.com/office/drawing/2014/main" id="{54ED7532-772D-4215-9E1F-F285580C3FF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149883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76056" y="2341374"/>
            <a:ext cx="2880816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0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666" y="836712"/>
            <a:ext cx="3548179" cy="548640"/>
          </a:xfrm>
        </p:spPr>
        <p:txBody>
          <a:bodyPr/>
          <a:lstStyle/>
          <a:p>
            <a:r>
              <a:rPr lang="fr-FR" dirty="0"/>
              <a:t>Les actions du CVC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429000"/>
            <a:ext cx="2432496" cy="32433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0" y="3649033"/>
            <a:ext cx="3555691" cy="266676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30" y="5264019"/>
            <a:ext cx="2421632" cy="157298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45" y="3343167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poulailler du collège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751354" y="4619929"/>
            <a:ext cx="3152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plantation des arbres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461" y="229290"/>
            <a:ext cx="4947814" cy="329854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44105" y="1988840"/>
            <a:ext cx="3152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actions des éco-délégués (ici recyclage)</a:t>
            </a:r>
          </a:p>
        </p:txBody>
      </p:sp>
    </p:spTree>
    <p:extLst>
      <p:ext uri="{BB962C8B-B14F-4D97-AF65-F5344CB8AC3E}">
        <p14:creationId xmlns:p14="http://schemas.microsoft.com/office/powerpoint/2010/main" val="675827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extLst/>
          </p:nvPr>
        </p:nvSpPr>
        <p:spPr>
          <a:xfrm>
            <a:off x="323985" y="361950"/>
            <a:ext cx="4632325" cy="1500739"/>
          </a:xfrm>
        </p:spPr>
        <p:txBody>
          <a:bodyPr/>
          <a:lstStyle/>
          <a:p>
            <a:r>
              <a:rPr lang="fr-FR" dirty="0"/>
              <a:t>Le conseil de la vie collégienne</a:t>
            </a:r>
          </a:p>
        </p:txBody>
      </p:sp>
      <p:pic>
        <p:nvPicPr>
          <p:cNvPr id="3" name="Image 3" descr="CV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780" y="647539"/>
            <a:ext cx="4085235" cy="5445425"/>
          </a:xfrm>
          <a:prstGeom prst="rect">
            <a:avLst/>
          </a:prstGeom>
        </p:spPr>
      </p:pic>
      <p:pic>
        <p:nvPicPr>
          <p:cNvPr id="5" name="Image 5" descr="logo_cvc-459a8-2-cce3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20" y="2272208"/>
            <a:ext cx="3241677" cy="231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10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actions du </a:t>
            </a:r>
            <a:r>
              <a:rPr lang="fr-FR" dirty="0" err="1"/>
              <a:t>cvc</a:t>
            </a:r>
            <a:r>
              <a:rPr lang="fr-FR" dirty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541" y="3789040"/>
            <a:ext cx="5655023" cy="262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44327"/>
            <a:ext cx="4160011" cy="312000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188534"/>
            <a:ext cx="3210861" cy="240814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1330" y="4156411"/>
            <a:ext cx="2296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élèves du C.V.C. peignent une fresque à l’entrée du collège</a:t>
            </a:r>
          </a:p>
        </p:txBody>
      </p:sp>
    </p:spTree>
    <p:extLst>
      <p:ext uri="{BB962C8B-B14F-4D97-AF65-F5344CB8AC3E}">
        <p14:creationId xmlns:p14="http://schemas.microsoft.com/office/powerpoint/2010/main" val="1722247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REFECTOIRE-LES REPAS</a:t>
            </a:r>
          </a:p>
        </p:txBody>
      </p:sp>
      <p:pic>
        <p:nvPicPr>
          <p:cNvPr id="4" name="Image 4" descr="Dessin-cantine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3608" y="1196752"/>
            <a:ext cx="4446839" cy="425304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796136" y="1268760"/>
            <a:ext cx="26642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repas sont faits sur place par nos cuisiniers</a:t>
            </a:r>
          </a:p>
          <a:p>
            <a:endParaRPr lang="fr-FR" dirty="0"/>
          </a:p>
          <a:p>
            <a:r>
              <a:rPr lang="fr-FR" dirty="0"/>
              <a:t>Le tarif est de 3,70€ par repas (comme tous les collèges publics de la Sarthe)</a:t>
            </a:r>
          </a:p>
          <a:p>
            <a:endParaRPr lang="fr-FR" dirty="0"/>
          </a:p>
          <a:p>
            <a:r>
              <a:rPr lang="fr-FR" dirty="0"/>
              <a:t>Les repas sont réalisés avec une majorité de produits locaux et bio</a:t>
            </a:r>
          </a:p>
        </p:txBody>
      </p:sp>
    </p:spTree>
    <p:extLst>
      <p:ext uri="{BB962C8B-B14F-4D97-AF65-F5344CB8AC3E}">
        <p14:creationId xmlns:p14="http://schemas.microsoft.com/office/powerpoint/2010/main" val="2446267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3316992" cy="548640"/>
          </a:xfrm>
        </p:spPr>
        <p:txBody>
          <a:bodyPr/>
          <a:lstStyle/>
          <a:p>
            <a:r>
              <a:rPr lang="fr-FR" dirty="0"/>
              <a:t>Comment y aller?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3278151"/>
            <a:ext cx="5920837" cy="357984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A pied</a:t>
            </a:r>
          </a:p>
          <a:p>
            <a:pPr>
              <a:buFont typeface="Wingdings" panose="05000000000000000000" pitchFamily="2" charset="2"/>
              <a:buChar char="ü"/>
            </a:pPr>
            <a:endParaRPr lang="fr-FR" dirty="0"/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En bus : il s’arrête juste à côté du collège </a:t>
            </a:r>
          </a:p>
          <a:p>
            <a:pPr marL="0" indent="0">
              <a:buNone/>
            </a:pPr>
            <a:r>
              <a:rPr lang="fr-FR" dirty="0"/>
              <a:t>(pas besoin de prendre une navette)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En vélo</a:t>
            </a:r>
          </a:p>
          <a:p>
            <a:pPr marL="0" indent="0">
              <a:buNone/>
            </a:pPr>
            <a:r>
              <a:rPr lang="fr-FR" dirty="0"/>
              <a:t>(un garage à vélo abrité et fermé est à la disposition des élèves)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78659"/>
            <a:ext cx="1803102" cy="180310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837" y="4085794"/>
            <a:ext cx="3240360" cy="242714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53" y="1379237"/>
            <a:ext cx="4260406" cy="284027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427984" y="163927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En voiture avec les parents , un accès facile et sécurisé se fait devant le boulevard du Québec pour les voitures</a:t>
            </a:r>
          </a:p>
        </p:txBody>
      </p:sp>
    </p:spTree>
    <p:extLst>
      <p:ext uri="{BB962C8B-B14F-4D97-AF65-F5344CB8AC3E}">
        <p14:creationId xmlns:p14="http://schemas.microsoft.com/office/powerpoint/2010/main" val="2666760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nouveau réfectoire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6912768" cy="4696843"/>
          </a:xfrm>
        </p:spPr>
      </p:pic>
    </p:spTree>
    <p:extLst>
      <p:ext uri="{BB962C8B-B14F-4D97-AF65-F5344CB8AC3E}">
        <p14:creationId xmlns:p14="http://schemas.microsoft.com/office/powerpoint/2010/main" val="4143509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L’infirmerie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8447" y="1664885"/>
            <a:ext cx="5594349" cy="419576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282" y="2001334"/>
            <a:ext cx="4239568" cy="317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02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7865" y="204008"/>
            <a:ext cx="7055380" cy="768866"/>
          </a:xfrm>
        </p:spPr>
        <p:txBody>
          <a:bodyPr/>
          <a:lstStyle/>
          <a:p>
            <a:r>
              <a:rPr lang="fr-FR" dirty="0"/>
              <a:t>LA JOURNEE D’INTEGRATION DES 6e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484784"/>
            <a:ext cx="7520940" cy="3067939"/>
          </a:xfrm>
        </p:spPr>
        <p:txBody>
          <a:bodyPr/>
          <a:lstStyle/>
          <a:p>
            <a:r>
              <a:rPr lang="fr-FR" dirty="0"/>
              <a:t>Elle a lieu au mois de Septembre au lac de la </a:t>
            </a:r>
            <a:r>
              <a:rPr lang="fr-FR" dirty="0" err="1"/>
              <a:t>Monnerie</a:t>
            </a:r>
            <a:r>
              <a:rPr lang="fr-FR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56432"/>
            <a:ext cx="2520280" cy="189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80574"/>
            <a:ext cx="2592288" cy="194421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933056"/>
            <a:ext cx="3816424" cy="286231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01008"/>
            <a:ext cx="2034225" cy="27123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372200" y="5229200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Atelier tri et recyclage des déchets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588224" y="3852674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Atelier char à voile télécommandé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52400" y="1882825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Atelier éthologie avec les ânes</a:t>
            </a:r>
          </a:p>
        </p:txBody>
      </p:sp>
    </p:spTree>
    <p:extLst>
      <p:ext uri="{BB962C8B-B14F-4D97-AF65-F5344CB8AC3E}">
        <p14:creationId xmlns:p14="http://schemas.microsoft.com/office/powerpoint/2010/main" val="2344766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3389000" cy="548640"/>
          </a:xfrm>
        </p:spPr>
        <p:txBody>
          <a:bodyPr/>
          <a:lstStyle/>
          <a:p>
            <a:r>
              <a:rPr lang="fr-FR" dirty="0"/>
              <a:t>Les horaires au collège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930" y="1772816"/>
            <a:ext cx="2966076" cy="4195762"/>
          </a:xfrm>
        </p:spPr>
      </p:pic>
      <p:sp>
        <p:nvSpPr>
          <p:cNvPr id="3" name="Flèche droite 2"/>
          <p:cNvSpPr/>
          <p:nvPr/>
        </p:nvSpPr>
        <p:spPr>
          <a:xfrm>
            <a:off x="173201" y="1398391"/>
            <a:ext cx="4253812" cy="24482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Au collège, tous les élèves font 26h/semaine à tous les niveaux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0" y="3501008"/>
            <a:ext cx="4885930" cy="180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Certains peuvent faire un peu plus avec des enseignemen</a:t>
            </a:r>
            <a:r>
              <a:rPr lang="fr-FR" sz="1600" dirty="0">
                <a:solidFill>
                  <a:schemeClr val="tx1"/>
                </a:solidFill>
              </a:rPr>
              <a:t>ts de complément, au Vieux Chêne, les élèves peuvent choisir </a:t>
            </a:r>
            <a:r>
              <a:rPr lang="fr-FR" sz="1600" b="1" dirty="0">
                <a:solidFill>
                  <a:schemeClr val="tx1"/>
                </a:solidFill>
              </a:rPr>
              <a:t>le lat</a:t>
            </a:r>
            <a:r>
              <a:rPr lang="fr-FR" sz="1600" dirty="0">
                <a:solidFill>
                  <a:schemeClr val="tx1"/>
                </a:solidFill>
              </a:rPr>
              <a:t>in </a:t>
            </a:r>
            <a:r>
              <a:rPr lang="fr-FR" sz="1600" dirty="0"/>
              <a:t>à partir de la 5e </a:t>
            </a:r>
          </a:p>
        </p:txBody>
      </p:sp>
      <p:sp>
        <p:nvSpPr>
          <p:cNvPr id="6" name="Flèche droite 5"/>
          <p:cNvSpPr/>
          <p:nvPr/>
        </p:nvSpPr>
        <p:spPr>
          <a:xfrm>
            <a:off x="12934" y="5013176"/>
            <a:ext cx="3966932" cy="1656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Pour éviter une trop grande fatigue, </a:t>
            </a:r>
            <a:r>
              <a:rPr lang="fr-FR" b="1" dirty="0">
                <a:solidFill>
                  <a:schemeClr val="tx1"/>
                </a:solidFill>
              </a:rPr>
              <a:t>les élèves de 6</a:t>
            </a:r>
            <a:r>
              <a:rPr lang="fr-FR" b="1" baseline="30000" dirty="0">
                <a:solidFill>
                  <a:schemeClr val="tx1"/>
                </a:solidFill>
              </a:rPr>
              <a:t>e</a:t>
            </a:r>
            <a:r>
              <a:rPr lang="fr-FR" b="1" dirty="0">
                <a:solidFill>
                  <a:schemeClr val="tx1"/>
                </a:solidFill>
              </a:rPr>
              <a:t>  ne font pas plus de 6h de cours par jour</a:t>
            </a:r>
          </a:p>
        </p:txBody>
      </p:sp>
    </p:spTree>
    <p:extLst>
      <p:ext uri="{BB962C8B-B14F-4D97-AF65-F5344CB8AC3E}">
        <p14:creationId xmlns:p14="http://schemas.microsoft.com/office/powerpoint/2010/main" val="935921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cours SANS BILANGUE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88255FC-C6C5-4FD6-892C-87669C059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59" t="28494" r="58545" b="24044"/>
          <a:stretch/>
        </p:blipFill>
        <p:spPr>
          <a:xfrm>
            <a:off x="417986" y="1484784"/>
            <a:ext cx="824130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43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cours CLASSE BILANGUE ALLEMAND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D3ADB7D-E804-47C2-82E0-434646D905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498" t="27880" r="58608" b="19893"/>
          <a:stretch/>
        </p:blipFill>
        <p:spPr>
          <a:xfrm>
            <a:off x="585400" y="1772816"/>
            <a:ext cx="807389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66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CL</a:t>
            </a:r>
            <a:r>
              <a:rPr lang="fr-FR" dirty="0">
                <a:solidFill>
                  <a:srgbClr val="FF0000"/>
                </a:solidFill>
              </a:rPr>
              <a:t>AS</a:t>
            </a:r>
            <a:r>
              <a:rPr lang="fr-FR" dirty="0">
                <a:solidFill>
                  <a:srgbClr val="FFFF00"/>
                </a:solidFill>
              </a:rPr>
              <a:t>SE</a:t>
            </a:r>
            <a:r>
              <a:rPr lang="fr-FR" dirty="0"/>
              <a:t> BI</a:t>
            </a:r>
            <a:r>
              <a:rPr lang="fr-FR" dirty="0">
                <a:solidFill>
                  <a:srgbClr val="FF0000"/>
                </a:solidFill>
              </a:rPr>
              <a:t>LAN</a:t>
            </a:r>
            <a:r>
              <a:rPr lang="fr-FR" dirty="0">
                <a:solidFill>
                  <a:srgbClr val="FFFF00"/>
                </a:solidFill>
              </a:rPr>
              <a:t>GUE</a:t>
            </a:r>
            <a:r>
              <a:rPr lang="fr-FR" dirty="0"/>
              <a:t> ALL</a:t>
            </a:r>
            <a:r>
              <a:rPr lang="fr-FR" dirty="0">
                <a:solidFill>
                  <a:srgbClr val="FF0000"/>
                </a:solidFill>
              </a:rPr>
              <a:t>EM</a:t>
            </a:r>
            <a:r>
              <a:rPr lang="fr-FR" dirty="0">
                <a:solidFill>
                  <a:srgbClr val="FFFF00"/>
                </a:solidFill>
              </a:rPr>
              <a:t>AND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610" y="259631"/>
            <a:ext cx="2512355" cy="2018258"/>
          </a:xfrm>
        </p:spPr>
      </p:pic>
      <p:sp>
        <p:nvSpPr>
          <p:cNvPr id="5" name="ZoneTexte 4"/>
          <p:cNvSpPr txBox="1"/>
          <p:nvPr/>
        </p:nvSpPr>
        <p:spPr>
          <a:xfrm>
            <a:off x="303687" y="1710099"/>
            <a:ext cx="6408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Les avantages : </a:t>
            </a:r>
          </a:p>
          <a:p>
            <a:pPr marL="285750" indent="-285750">
              <a:buFontTx/>
              <a:buChar char="-"/>
            </a:pPr>
            <a:r>
              <a:rPr lang="fr-FR" dirty="0"/>
              <a:t>Commencer deux langues dès la 6e</a:t>
            </a:r>
            <a:endParaRPr lang="fr-FR" baseline="30000" dirty="0"/>
          </a:p>
          <a:p>
            <a:pPr marL="285750" indent="-285750">
              <a:buFontTx/>
              <a:buChar char="-"/>
            </a:pPr>
            <a:r>
              <a:rPr lang="fr-FR" dirty="0"/>
              <a:t>Les élèves ont deux LV1  </a:t>
            </a:r>
          </a:p>
          <a:p>
            <a:pPr marL="285750" indent="-285750">
              <a:buFontTx/>
              <a:buChar char="-"/>
            </a:pPr>
            <a:r>
              <a:rPr lang="fr-FR" dirty="0"/>
              <a:t>4h d’anglais comme les autres </a:t>
            </a:r>
          </a:p>
          <a:p>
            <a:pPr marL="285750" indent="-285750">
              <a:buFontTx/>
              <a:buChar char="-"/>
            </a:pPr>
            <a:r>
              <a:rPr lang="fr-FR" dirty="0"/>
              <a:t>3h d’allemand par petits groupes (25 élèves au maximum)</a:t>
            </a:r>
          </a:p>
          <a:p>
            <a:pPr marL="285750" indent="-285750">
              <a:buFontTx/>
              <a:buChar char="-"/>
            </a:pPr>
            <a:r>
              <a:rPr lang="fr-FR" dirty="0"/>
              <a:t>Les élèves du Vieux- Chêne font un échange avec la ville d’</a:t>
            </a:r>
            <a:r>
              <a:rPr lang="fr-FR" dirty="0" err="1"/>
              <a:t>Obernkirchen</a:t>
            </a:r>
            <a:r>
              <a:rPr lang="fr-FR" dirty="0"/>
              <a:t> (ville jumelée avec La Flèche)  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717032"/>
            <a:ext cx="2512355" cy="18842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364088" y="573325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L’anniversaire du jumelage avec </a:t>
            </a:r>
            <a:r>
              <a:rPr lang="fr-FR" b="1" dirty="0" err="1"/>
              <a:t>Obernkirchen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303687" y="4105094"/>
            <a:ext cx="4752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Quelques contraintes quand même….</a:t>
            </a:r>
          </a:p>
          <a:p>
            <a:pPr marL="285750" indent="-285750">
              <a:buFontTx/>
              <a:buChar char="-"/>
            </a:pPr>
            <a:r>
              <a:rPr lang="fr-FR" dirty="0"/>
              <a:t>en 6</a:t>
            </a:r>
            <a:r>
              <a:rPr lang="fr-FR" baseline="30000" dirty="0"/>
              <a:t>e</a:t>
            </a:r>
            <a:r>
              <a:rPr lang="fr-FR" dirty="0"/>
              <a:t>, les élèves </a:t>
            </a:r>
            <a:r>
              <a:rPr lang="fr-FR" dirty="0" err="1"/>
              <a:t>bilangue</a:t>
            </a:r>
            <a:r>
              <a:rPr lang="fr-FR" dirty="0"/>
              <a:t> font 29h de cours au lieu de 26 </a:t>
            </a:r>
          </a:p>
          <a:p>
            <a:pPr marL="285750" indent="-285750">
              <a:buFontTx/>
              <a:buChar char="-"/>
            </a:pPr>
            <a:r>
              <a:rPr lang="fr-FR" dirty="0"/>
              <a:t>Mais dès la 5</a:t>
            </a:r>
            <a:r>
              <a:rPr lang="fr-FR" baseline="30000" dirty="0"/>
              <a:t>e</a:t>
            </a:r>
            <a:r>
              <a:rPr lang="fr-FR" dirty="0"/>
              <a:t>, leur horaire devient à nouveau identique à celui des autres élèves (qui débutent la LV2).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2518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DEVOIRS FAITS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6610058" cy="44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732240" y="620688"/>
            <a:ext cx="20162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Tous les élèves peuvent s’inscrire </a:t>
            </a:r>
          </a:p>
          <a:p>
            <a:r>
              <a:rPr lang="fr-FR" dirty="0"/>
              <a:t>Ils sont pris en charge par petits groupes (maximum une dizaine d’élèves) et encadrés par des adultes qui les aident à faire leurs devoirs une ou plusieurs heures par semaine selon le choix des familles.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6853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site internet du collège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Comment y aller?  </a:t>
            </a:r>
            <a:r>
              <a:rPr lang="fr-FR" dirty="0">
                <a:hlinkClick r:id="rId2"/>
              </a:rPr>
              <a:t>https://clg-vieuxchene.sarthe.e-lyco.fr/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224" r="8733" b="3241"/>
          <a:stretch/>
        </p:blipFill>
        <p:spPr bwMode="auto">
          <a:xfrm>
            <a:off x="827584" y="1484783"/>
            <a:ext cx="7272808" cy="512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544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PRONOTE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5" t="5686" r="20993" b="10996"/>
          <a:stretch/>
        </p:blipFill>
        <p:spPr bwMode="auto">
          <a:xfrm>
            <a:off x="827584" y="1174372"/>
            <a:ext cx="7920880" cy="525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041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CF93AF-E108-4FB2-8272-CED0D2F01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nouveau parking des cars </a:t>
            </a:r>
          </a:p>
        </p:txBody>
      </p:sp>
      <p:pic>
        <p:nvPicPr>
          <p:cNvPr id="4" name="Parking des cars">
            <a:hlinkClick r:id="" action="ppaction://media"/>
            <a:extLst>
              <a:ext uri="{FF2B5EF4-FFF2-40B4-BE49-F238E27FC236}">
                <a16:creationId xmlns:a16="http://schemas.microsoft.com/office/drawing/2014/main" id="{5E03E466-56F1-4D5A-8BD4-4AEF57D6FB7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088" y="2259013"/>
            <a:ext cx="6711950" cy="3781425"/>
          </a:xfrm>
        </p:spPr>
      </p:pic>
    </p:spTree>
    <p:extLst>
      <p:ext uri="{BB962C8B-B14F-4D97-AF65-F5344CB8AC3E}">
        <p14:creationId xmlns:p14="http://schemas.microsoft.com/office/powerpoint/2010/main" val="41543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2359098" cy="1400530"/>
          </a:xfrm>
        </p:spPr>
        <p:txBody>
          <a:bodyPr/>
          <a:lstStyle/>
          <a:p>
            <a:r>
              <a:rPr lang="fr-FR" dirty="0"/>
              <a:t>Les règles de vie au collège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3" t="5987" r="15930" b="11644"/>
          <a:stretch/>
        </p:blipFill>
        <p:spPr bwMode="auto">
          <a:xfrm>
            <a:off x="3419872" y="0"/>
            <a:ext cx="50634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12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7662" y="452718"/>
            <a:ext cx="7055380" cy="1400530"/>
          </a:xfrm>
        </p:spPr>
        <p:txBody>
          <a:bodyPr/>
          <a:lstStyle/>
          <a:p>
            <a:r>
              <a:rPr lang="fr-FR" dirty="0"/>
              <a:t>LA MATINEE PORTES OUVERTES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F3D04F2-571E-4AD0-9759-814A93F83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50" y="1090312"/>
            <a:ext cx="3988021" cy="531497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5CA5635-D1D1-4917-8B47-26296460B73C}"/>
              </a:ext>
            </a:extLst>
          </p:cNvPr>
          <p:cNvSpPr txBox="1"/>
          <p:nvPr/>
        </p:nvSpPr>
        <p:spPr>
          <a:xfrm>
            <a:off x="487662" y="2420888"/>
            <a:ext cx="3816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 aura lieu en ligne le samedi 29 janvier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séance 9h-10h30</a:t>
            </a:r>
          </a:p>
          <a:p>
            <a:pPr marL="285750" indent="-285750">
              <a:buFontTx/>
              <a:buChar char="-"/>
            </a:pPr>
            <a:r>
              <a:rPr lang="fr-FR" dirty="0"/>
              <a:t>2</a:t>
            </a:r>
            <a:r>
              <a:rPr lang="fr-FR" baseline="30000" dirty="0"/>
              <a:t>e</a:t>
            </a:r>
            <a:r>
              <a:rPr lang="fr-FR" dirty="0"/>
              <a:t> séance 10h30- midi</a:t>
            </a:r>
          </a:p>
          <a:p>
            <a:r>
              <a:rPr lang="fr-FR" dirty="0"/>
              <a:t>Il suffira de cliquer sur un lien sur le site du collège.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/>
              <a:t>Portes ouvertes avec visite du collège le samedi14 mai 2022 </a:t>
            </a:r>
          </a:p>
        </p:txBody>
      </p:sp>
    </p:spTree>
    <p:extLst>
      <p:ext uri="{BB962C8B-B14F-4D97-AF65-F5344CB8AC3E}">
        <p14:creationId xmlns:p14="http://schemas.microsoft.com/office/powerpoint/2010/main" val="2147217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professeurs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88" y="2052638"/>
            <a:ext cx="5594349" cy="4195762"/>
          </a:xfrm>
        </p:spPr>
      </p:pic>
      <p:sp>
        <p:nvSpPr>
          <p:cNvPr id="5" name="ZoneTexte 4"/>
          <p:cNvSpPr txBox="1"/>
          <p:nvPr/>
        </p:nvSpPr>
        <p:spPr>
          <a:xfrm>
            <a:off x="529680" y="1196752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A bientôt à la rentrée !</a:t>
            </a:r>
          </a:p>
        </p:txBody>
      </p:sp>
    </p:spTree>
    <p:extLst>
      <p:ext uri="{BB962C8B-B14F-4D97-AF65-F5344CB8AC3E}">
        <p14:creationId xmlns:p14="http://schemas.microsoft.com/office/powerpoint/2010/main" val="311108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3349150" cy="548640"/>
          </a:xfrm>
        </p:spPr>
        <p:txBody>
          <a:bodyPr/>
          <a:lstStyle/>
          <a:p>
            <a:r>
              <a:rPr lang="fr-FR" dirty="0"/>
              <a:t>Une PETITE VISITE DU </a:t>
            </a:r>
            <a:br>
              <a:rPr lang="fr-FR" dirty="0"/>
            </a:br>
            <a:r>
              <a:rPr lang="fr-FR" dirty="0"/>
              <a:t> collège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60648"/>
            <a:ext cx="4824536" cy="378042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12975"/>
            <a:ext cx="4445996" cy="33344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205388"/>
            <a:ext cx="1795526" cy="208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2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2DF7B5-B4E9-440B-B022-1CCBDD9EA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L’entrée du collège côté ville</a:t>
            </a:r>
          </a:p>
        </p:txBody>
      </p:sp>
      <p:pic>
        <p:nvPicPr>
          <p:cNvPr id="4" name="Entrée du collège ville ">
            <a:hlinkClick r:id="" action="ppaction://media"/>
            <a:extLst>
              <a:ext uri="{FF2B5EF4-FFF2-40B4-BE49-F238E27FC236}">
                <a16:creationId xmlns:a16="http://schemas.microsoft.com/office/drawing/2014/main" id="{235D9BE8-4AAD-4BE6-B02B-1F3504785E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088" y="2259013"/>
            <a:ext cx="6711950" cy="3781425"/>
          </a:xfrm>
        </p:spPr>
      </p:pic>
    </p:spTree>
    <p:extLst>
      <p:ext uri="{BB962C8B-B14F-4D97-AF65-F5344CB8AC3E}">
        <p14:creationId xmlns:p14="http://schemas.microsoft.com/office/powerpoint/2010/main" val="101131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CD2A8F-8E3A-4FE0-8951-549AF3B5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cour de récréation</a:t>
            </a:r>
          </a:p>
        </p:txBody>
      </p:sp>
      <p:pic>
        <p:nvPicPr>
          <p:cNvPr id="8" name="Cour de récréation">
            <a:hlinkClick r:id="" action="ppaction://media"/>
            <a:extLst>
              <a:ext uri="{FF2B5EF4-FFF2-40B4-BE49-F238E27FC236}">
                <a16:creationId xmlns:a16="http://schemas.microsoft.com/office/drawing/2014/main" id="{C1521FA7-B3ED-4F25-A175-0E9CEBE9BC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088" y="2259013"/>
            <a:ext cx="6711950" cy="3781425"/>
          </a:xfrm>
        </p:spPr>
      </p:pic>
    </p:spTree>
    <p:extLst>
      <p:ext uri="{BB962C8B-B14F-4D97-AF65-F5344CB8AC3E}">
        <p14:creationId xmlns:p14="http://schemas.microsoft.com/office/powerpoint/2010/main" val="169186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520940" cy="548640"/>
          </a:xfrm>
        </p:spPr>
        <p:txBody>
          <a:bodyPr/>
          <a:lstStyle/>
          <a:p>
            <a:r>
              <a:rPr lang="fr-FR" dirty="0"/>
              <a:t>Le bâtiment ancien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88" y="2052638"/>
            <a:ext cx="5594349" cy="4195762"/>
          </a:xfrm>
        </p:spPr>
      </p:pic>
      <p:sp>
        <p:nvSpPr>
          <p:cNvPr id="3" name="Flèche droite 2"/>
          <p:cNvSpPr/>
          <p:nvPr/>
        </p:nvSpPr>
        <p:spPr>
          <a:xfrm rot="20940685">
            <a:off x="195475" y="3045769"/>
            <a:ext cx="3261089" cy="24313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Rez</a:t>
            </a:r>
            <a:r>
              <a:rPr lang="fr-FR" dirty="0"/>
              <a:t> de chaussée </a:t>
            </a:r>
          </a:p>
          <a:p>
            <a:pPr algn="ctr"/>
            <a:r>
              <a:rPr lang="fr-FR" sz="1200" dirty="0"/>
              <a:t>Vie scolaire, bureaux de l’administration, salle ULIS, salle des professeurs, salle de permanence, casiers, préau…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179512" y="2348880"/>
            <a:ext cx="2664296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étage : salles 100</a:t>
            </a:r>
          </a:p>
        </p:txBody>
      </p:sp>
      <p:sp>
        <p:nvSpPr>
          <p:cNvPr id="6" name="Flèche droite 5"/>
          <p:cNvSpPr/>
          <p:nvPr/>
        </p:nvSpPr>
        <p:spPr>
          <a:xfrm>
            <a:off x="107504" y="1561615"/>
            <a:ext cx="2664296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2e étage : salles 200</a:t>
            </a:r>
          </a:p>
        </p:txBody>
      </p:sp>
    </p:spTree>
    <p:extLst>
      <p:ext uri="{BB962C8B-B14F-4D97-AF65-F5344CB8AC3E}">
        <p14:creationId xmlns:p14="http://schemas.microsoft.com/office/powerpoint/2010/main" val="759179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67276"/>
            <a:ext cx="4640064" cy="348004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836712"/>
            <a:ext cx="7520940" cy="548640"/>
          </a:xfrm>
        </p:spPr>
        <p:txBody>
          <a:bodyPr/>
          <a:lstStyle/>
          <a:p>
            <a:r>
              <a:rPr lang="fr-FR" dirty="0"/>
              <a:t>Le C.D.I.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2936"/>
            <a:ext cx="4773082" cy="3579812"/>
          </a:xfrm>
        </p:spPr>
      </p:pic>
    </p:spTree>
    <p:extLst>
      <p:ext uri="{BB962C8B-B14F-4D97-AF65-F5344CB8AC3E}">
        <p14:creationId xmlns:p14="http://schemas.microsoft.com/office/powerpoint/2010/main" val="2701084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4DD615-7CFC-4659-8B0B-C00A10886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L’intérieur du C.D.I.</a:t>
            </a:r>
          </a:p>
        </p:txBody>
      </p:sp>
      <p:pic>
        <p:nvPicPr>
          <p:cNvPr id="4" name="CDI">
            <a:hlinkClick r:id="" action="ppaction://media"/>
            <a:extLst>
              <a:ext uri="{FF2B5EF4-FFF2-40B4-BE49-F238E27FC236}">
                <a16:creationId xmlns:a16="http://schemas.microsoft.com/office/drawing/2014/main" id="{BE74B70C-FDE2-40C9-82C8-03FC71520D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088" y="2259013"/>
            <a:ext cx="6711950" cy="3781425"/>
          </a:xfrm>
        </p:spPr>
      </p:pic>
    </p:spTree>
    <p:extLst>
      <p:ext uri="{BB962C8B-B14F-4D97-AF65-F5344CB8AC3E}">
        <p14:creationId xmlns:p14="http://schemas.microsoft.com/office/powerpoint/2010/main" val="203436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314</TotalTime>
  <Words>799</Words>
  <Application>Microsoft Office PowerPoint</Application>
  <PresentationFormat>Affichage à l'écran (4:3)</PresentationFormat>
  <Paragraphs>100</Paragraphs>
  <Slides>32</Slides>
  <Notes>1</Notes>
  <HiddenSlides>0</HiddenSlides>
  <MMClips>6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Century Gothic</vt:lpstr>
      <vt:lpstr>Wingdings</vt:lpstr>
      <vt:lpstr>Wingdings 3</vt:lpstr>
      <vt:lpstr>Ion</vt:lpstr>
      <vt:lpstr>Le collège Le VIEUX CHENE</vt:lpstr>
      <vt:lpstr>Comment y aller?</vt:lpstr>
      <vt:lpstr>Le nouveau parking des cars </vt:lpstr>
      <vt:lpstr>Une PETITE VISITE DU   collège</vt:lpstr>
      <vt:lpstr>L’entrée du collège côté ville</vt:lpstr>
      <vt:lpstr>La cour de récréation</vt:lpstr>
      <vt:lpstr>Le bâtiment ancien</vt:lpstr>
      <vt:lpstr>Le C.D.I.</vt:lpstr>
      <vt:lpstr>L’intérieur du C.D.I.</vt:lpstr>
      <vt:lpstr>La vie scolaire</vt:lpstr>
      <vt:lpstr>Les salles de cours</vt:lpstr>
      <vt:lpstr>Les couloirs-Les ESCALIERS-L’ascenseur</vt:lpstr>
      <vt:lpstr>Les salles de SVT et technologie </vt:lpstr>
      <vt:lpstr>Le FOYER et les clubs </vt:lpstr>
      <vt:lpstr>Les poules et les cochons d’Inde du club nature</vt:lpstr>
      <vt:lpstr>Les actions du CVC</vt:lpstr>
      <vt:lpstr>Le conseil de la vie collégienne</vt:lpstr>
      <vt:lpstr>Les actions du cvc </vt:lpstr>
      <vt:lpstr>LE REFECTOIRE-LES REPAS</vt:lpstr>
      <vt:lpstr>Le nouveau réfectoire</vt:lpstr>
      <vt:lpstr>L’infirmerie</vt:lpstr>
      <vt:lpstr>LA JOURNEE D’INTEGRATION DES 6e</vt:lpstr>
      <vt:lpstr>Les horaires au collège</vt:lpstr>
      <vt:lpstr>Les cours SANS BILANGUE</vt:lpstr>
      <vt:lpstr>Les cours CLASSE BILANGUE ALLEMAND</vt:lpstr>
      <vt:lpstr>La CLASSE BILANGUE ALLEMAND</vt:lpstr>
      <vt:lpstr>DEVOIRS FAITS</vt:lpstr>
      <vt:lpstr>Le site internet du collège </vt:lpstr>
      <vt:lpstr>PRONOTE</vt:lpstr>
      <vt:lpstr>Les règles de vie au collège</vt:lpstr>
      <vt:lpstr>LA MATINEE PORTES OUVERTES</vt:lpstr>
      <vt:lpstr>Les professeurs</vt:lpstr>
    </vt:vector>
  </TitlesOfParts>
  <Company>Education Nationale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principal</dc:creator>
  <cp:lastModifiedBy>Valerie DUPLEIX</cp:lastModifiedBy>
  <cp:revision>57</cp:revision>
  <dcterms:created xsi:type="dcterms:W3CDTF">2018-12-20T10:50:33Z</dcterms:created>
  <dcterms:modified xsi:type="dcterms:W3CDTF">2022-01-16T15:23:19Z</dcterms:modified>
</cp:coreProperties>
</file>