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7" r:id="rId3"/>
    <p:sldId id="298" r:id="rId4"/>
    <p:sldId id="300" r:id="rId5"/>
    <p:sldId id="301" r:id="rId6"/>
    <p:sldId id="302" r:id="rId7"/>
    <p:sldId id="305" r:id="rId8"/>
    <p:sldId id="299" r:id="rId9"/>
    <p:sldId id="308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1A6CF-A3C4-1424-1BB3-610802C5F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170133-0FE0-51CD-B3CF-B179ACB96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D26B0-EF22-0E5A-48CC-8C1AF3A2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8B4FE0-FC8E-4ADB-9F7D-757049D1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9B1CA9-DE6B-9172-F52A-9F154781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92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B29E4-CE7C-7A75-7165-4B742D87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EC4F0E-79F8-D015-E96A-473DA39B9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EB6AF2-B2B1-00A9-DB8B-D115A239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4AB82-F400-951E-965E-1BF95800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9DDD60-2385-0913-E4F8-26F59D6D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21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35C6FB-C5C6-6FD5-2807-06BD30C66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007466-44A6-3E99-899C-138212141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589EDA-C06C-D3EB-0111-4E639AC3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2E0F8F-BFF3-083C-9B87-3D335563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FB0D94-2A92-6B0B-4FE6-D57D7785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85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CC0CDB-E965-9129-3821-F0E71493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271B40-38BF-87E7-407D-253602B03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6DBE37-D0D1-246A-3517-C28B4A0E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E50A5-4D3F-0CAC-3D85-4BBF8568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A87D5E-BA47-AE57-EFA4-93827DD0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7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CC236-BE03-D7F4-6846-2CD55AAE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087DD7-5E8A-1900-8126-864E5E277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5D91F2-4CB5-B21F-53AA-5EF5FB37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3C8312-C214-E0E5-476D-5E0ABAAF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C423F3-DB25-0ECF-9C26-44DF5245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47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8A1ED-41B4-44B1-04D1-22D4BA74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471E12-491F-688B-B6F8-AAFD7A1B1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3A3C55-35AC-E970-741E-56587E480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54D00B-34CA-0889-68B9-2F659A64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14224D-A953-3325-8CD1-0AAC27AC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1D0268-E9B4-B2E0-DD89-485EFE33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04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A2BBD-31F8-31BB-D07F-403CE790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839134-00ED-3825-C4A0-0B61CB65A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D3373C-14AE-B17F-B6C6-D70AAACA4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97DC12-65DE-8E37-883C-7AED5187F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56D5F74-FA57-B482-44A8-1526E9AA3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DD5C4C-0F31-2D6C-3AB8-79AB1D4CE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C9DF93-ADDC-8CD6-E713-FCE8D213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C841CB-3048-5FCD-DBDD-28847DAA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65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5781D-BFA2-BEC0-6BBF-C1D39A40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7B960E-FEC5-D840-75DF-8E000D03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39DCE8-CD44-B6AA-8A6F-C2CBFC86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937088-5F48-A363-B88D-281DDF3B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97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62FE3D-876D-8893-D86C-ACC2FA91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27FA66-6BEA-5929-C3A0-1310D2E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DC6812-8939-DB5D-3DC6-E46773AC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10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B94C1-DF11-D93B-7195-6595F8D4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F19064-252D-B9F1-C969-31504BA52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EFE537-11A7-56AB-8108-6FBAB367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23DD2C-1157-5A1A-19B3-09438401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DA0244-363A-1278-9D58-9D002ADF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09148A-4DCB-BB73-91D9-EA5ADAAE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20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50F06-544A-623C-5679-A86B1085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046E4A-ABF0-22BC-478A-CF876D196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F88497-9FD8-CE83-0305-AB183CE6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8E2FFA-D10F-AF95-053C-8D26A4F6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149328-6CAB-8195-9BFA-42E63034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75F1AE-A39A-9B8E-7997-4D637720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68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7EB97A-E960-6BF0-A33D-9BE799E6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60E72C-6B11-CF52-47B7-6752C3017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E5CD1B-E1BA-D0F7-E67F-D116D1EB6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2C5EC-CE90-424F-A863-45F81716281F}" type="datetimeFigureOut">
              <a:rPr lang="fr-FR" smtClean="0"/>
              <a:t>28/11/2023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76E46-BAA9-A8AB-1141-887A54D04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30BA6F-C446-FCCC-3372-2B347036A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9C948-3983-401C-BC00-04CB26F34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98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40DED82-371C-1FCF-EEDE-2C3B9909F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3"/>
          <a:stretch/>
        </p:blipFill>
        <p:spPr>
          <a:xfrm>
            <a:off x="618980" y="0"/>
            <a:ext cx="4009036" cy="20160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5A5BBD-701E-4DED-4FAD-62B9C9DB3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425353">
            <a:off x="363812" y="1281616"/>
            <a:ext cx="6960000" cy="52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66C776-750A-AB42-3BDB-06FC4AC96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30"/>
          <a:stretch/>
        </p:blipFill>
        <p:spPr>
          <a:xfrm>
            <a:off x="7648578" y="-1"/>
            <a:ext cx="4010168" cy="673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94FEF0-FACC-0343-59E7-46021F496CE5}"/>
              </a:ext>
            </a:extLst>
          </p:cNvPr>
          <p:cNvSpPr/>
          <p:nvPr/>
        </p:nvSpPr>
        <p:spPr>
          <a:xfrm>
            <a:off x="3551865" y="542299"/>
            <a:ext cx="583894" cy="4657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1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381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E9668-4F45-87A8-2F74-35EB4465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2397F0-D9CB-2D92-1C85-692AEA34A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2982"/>
            <a:ext cx="4240897" cy="4351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663807-5455-3EF2-F0DA-C60F0CE8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780" y="501041"/>
            <a:ext cx="6105020" cy="6264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6744E33-55B3-75A8-F807-CF65493F7CF9}"/>
              </a:ext>
            </a:extLst>
          </p:cNvPr>
          <p:cNvSpPr/>
          <p:nvPr/>
        </p:nvSpPr>
        <p:spPr>
          <a:xfrm>
            <a:off x="350729" y="187563"/>
            <a:ext cx="5411244" cy="26433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Sur les 1 000 tonnes de déchets que l’usine produit chaque année, 85 % sont recyclés ou valorisés. </a:t>
            </a:r>
          </a:p>
          <a:p>
            <a:pPr algn="ctr"/>
            <a:r>
              <a:rPr lang="fr-FR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Chez les particuliers, c’est seulement 50 %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L’objectif du groupe est d’atteindre les 100 %.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1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713500-DF65-717D-A91B-6F50E452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99" y="90201"/>
            <a:ext cx="9990001" cy="666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E3CA598-612F-8C87-3359-6D34184C6C15}"/>
              </a:ext>
            </a:extLst>
          </p:cNvPr>
          <p:cNvSpPr/>
          <p:nvPr/>
        </p:nvSpPr>
        <p:spPr>
          <a:xfrm rot="20813223">
            <a:off x="301117" y="454473"/>
            <a:ext cx="3163035" cy="23275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Sur le site fléchois de Trivium packaging, </a:t>
            </a:r>
            <a:r>
              <a:rPr lang="fr-FR" sz="2000" b="1" dirty="0"/>
              <a:t>20 000 </a:t>
            </a:r>
            <a:r>
              <a:rPr lang="fr-FR" sz="2000" dirty="0"/>
              <a:t>tonnes de métal en bobines reçues chaque année.</a:t>
            </a:r>
          </a:p>
        </p:txBody>
      </p:sp>
    </p:spTree>
    <p:extLst>
      <p:ext uri="{BB962C8B-B14F-4D97-AF65-F5344CB8AC3E}">
        <p14:creationId xmlns:p14="http://schemas.microsoft.com/office/powerpoint/2010/main" val="323123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49698-14FA-6307-D6C5-3647B675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BF5DEDD-F1CA-EE23-1358-8AD33B188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65" t="16558" r="23186" b="18068"/>
          <a:stretch/>
        </p:blipFill>
        <p:spPr>
          <a:xfrm rot="653552">
            <a:off x="9070189" y="4194408"/>
            <a:ext cx="2066896" cy="249074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334A7AD-286A-1C3A-23BE-9BCD38D2FE2D}"/>
              </a:ext>
            </a:extLst>
          </p:cNvPr>
          <p:cNvSpPr/>
          <p:nvPr/>
        </p:nvSpPr>
        <p:spPr>
          <a:xfrm rot="20999998">
            <a:off x="434211" y="439174"/>
            <a:ext cx="5045229" cy="28118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les déchets dangereux,</a:t>
            </a:r>
            <a:r>
              <a:rPr lang="fr-FR" sz="2800" b="1" dirty="0"/>
              <a:t> 458</a:t>
            </a:r>
            <a:r>
              <a:rPr lang="fr-FR" sz="2800" dirty="0"/>
              <a:t> tonnes (solvants, purges de vernis, chiffons souillés) sont devenus un combustible pour alimenter les fours des cimenteries.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1036E1-D1E3-D265-EBCF-89760C5D0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26" y="4333180"/>
            <a:ext cx="2304000" cy="230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72FF75-BD8C-2978-4EF4-801CDBBC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983" y="365125"/>
            <a:ext cx="5187232" cy="345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76269C-66CB-BDF9-4162-3656EA142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517" y="3235317"/>
            <a:ext cx="4767485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9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E739282-552E-A3BE-67CC-8A0912BDE251}"/>
              </a:ext>
            </a:extLst>
          </p:cNvPr>
          <p:cNvSpPr/>
          <p:nvPr/>
        </p:nvSpPr>
        <p:spPr>
          <a:xfrm rot="21437302">
            <a:off x="167709" y="1314181"/>
            <a:ext cx="4583017" cy="3245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Sur le site industriel fléchois, en 2022,  </a:t>
            </a:r>
            <a:r>
              <a:rPr lang="fr-FR" sz="2800" b="1" dirty="0"/>
              <a:t>572 tonnes </a:t>
            </a:r>
            <a:r>
              <a:rPr lang="fr-FR" sz="2800" dirty="0"/>
              <a:t>de déchets non dangereux ont été produites.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A4210F-5C4B-5DB4-0459-D4AB3EF9D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67"/>
          <a:stretch/>
        </p:blipFill>
        <p:spPr>
          <a:xfrm>
            <a:off x="4824190" y="234744"/>
            <a:ext cx="7188799" cy="62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996CDF9-F64E-3FF3-0CCB-B444463A038F}"/>
              </a:ext>
            </a:extLst>
          </p:cNvPr>
          <p:cNvSpPr/>
          <p:nvPr/>
        </p:nvSpPr>
        <p:spPr>
          <a:xfrm>
            <a:off x="7448297" y="24726"/>
            <a:ext cx="4564692" cy="16659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 déchet devient une </a:t>
            </a:r>
            <a:r>
              <a:rPr lang="fr-FR" b="1" dirty="0"/>
              <a:t>matière première secondaire.</a:t>
            </a:r>
          </a:p>
          <a:p>
            <a:pPr algn="ctr"/>
            <a:r>
              <a:rPr lang="fr-FR" dirty="0"/>
              <a:t> Exemple avec le bois broyé qui sert aux chaudières biomasse.</a:t>
            </a:r>
          </a:p>
        </p:txBody>
      </p:sp>
    </p:spTree>
    <p:extLst>
      <p:ext uri="{BB962C8B-B14F-4D97-AF65-F5344CB8AC3E}">
        <p14:creationId xmlns:p14="http://schemas.microsoft.com/office/powerpoint/2010/main" val="42894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094FBA6-71E4-2A3C-AF9A-7A1CE0722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8"/>
          <a:stretch/>
        </p:blipFill>
        <p:spPr>
          <a:xfrm>
            <a:off x="671120" y="0"/>
            <a:ext cx="10789212" cy="68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ABC25A-BF57-FA14-5226-CCE36D3E9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07"/>
          <a:stretch/>
        </p:blipFill>
        <p:spPr>
          <a:xfrm rot="21140669">
            <a:off x="266187" y="587216"/>
            <a:ext cx="6510517" cy="25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C08FF-4317-6C3A-F2B5-FE3D9102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55B80A-70CB-C71B-7BE1-0122176BD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371959">
            <a:off x="377526" y="618939"/>
            <a:ext cx="8532000" cy="568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1086031-DADD-4C63-A8E6-AB064AA80727}"/>
              </a:ext>
            </a:extLst>
          </p:cNvPr>
          <p:cNvSpPr/>
          <p:nvPr/>
        </p:nvSpPr>
        <p:spPr>
          <a:xfrm rot="395322">
            <a:off x="6568841" y="838567"/>
            <a:ext cx="5277846" cy="42220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Toujours dans l’objectif de réduire les déchets de repas, l’usine a installé un </a:t>
            </a:r>
            <a:r>
              <a:rPr lang="fr-FR" sz="2400" b="1" dirty="0"/>
              <a:t>composteur </a:t>
            </a:r>
            <a:r>
              <a:rPr lang="fr-FR" sz="2400" dirty="0"/>
              <a:t>autonome</a:t>
            </a:r>
          </a:p>
          <a:p>
            <a:pPr algn="ctr"/>
            <a:r>
              <a:rPr lang="fr-FR" sz="2400" dirty="0"/>
              <a:t> (il n’a pas besoin d’être mélangé).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Les déchets organiques sont ainsi récupérés et le compost sert aux parterres de fleurs du site.</a:t>
            </a:r>
          </a:p>
        </p:txBody>
      </p:sp>
    </p:spTree>
    <p:extLst>
      <p:ext uri="{BB962C8B-B14F-4D97-AF65-F5344CB8AC3E}">
        <p14:creationId xmlns:p14="http://schemas.microsoft.com/office/powerpoint/2010/main" val="66060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3BE9C-1519-5C31-AC14-9A47B51F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FR" sz="36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DBF6282-3928-2F07-68DA-A36B62D59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78041">
            <a:off x="422179" y="2711207"/>
            <a:ext cx="5567923" cy="370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CAEEF7-F89E-7A61-E4FD-1CD64E87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8582">
            <a:off x="6030354" y="866128"/>
            <a:ext cx="5784153" cy="385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2B5AAE9-E166-C8F7-464A-8846FB4CB894}"/>
              </a:ext>
            </a:extLst>
          </p:cNvPr>
          <p:cNvSpPr/>
          <p:nvPr/>
        </p:nvSpPr>
        <p:spPr>
          <a:xfrm>
            <a:off x="450937" y="238918"/>
            <a:ext cx="5273458" cy="26044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Les </a:t>
            </a:r>
            <a:r>
              <a:rPr lang="fr-FR" sz="2800" b="1" dirty="0"/>
              <a:t>moutons</a:t>
            </a:r>
            <a:r>
              <a:rPr lang="fr-FR" sz="2800" dirty="0"/>
              <a:t> de la société Edelweiss remplacent les tondeuses et entretiennent les 15 000 m2 d’espaces verts.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28692-D50F-46FB-8937-BB2B0EC34E46}"/>
              </a:ext>
            </a:extLst>
          </p:cNvPr>
          <p:cNvSpPr/>
          <p:nvPr/>
        </p:nvSpPr>
        <p:spPr>
          <a:xfrm>
            <a:off x="6196152" y="5219132"/>
            <a:ext cx="5540736" cy="15269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Les moutons Solognot, une race faisant l’objet d’un plan de sauvegarde, tondent l’herbe de façon naturelle et silencieuse.</a:t>
            </a:r>
          </a:p>
        </p:txBody>
      </p:sp>
    </p:spTree>
    <p:extLst>
      <p:ext uri="{BB962C8B-B14F-4D97-AF65-F5344CB8AC3E}">
        <p14:creationId xmlns:p14="http://schemas.microsoft.com/office/powerpoint/2010/main" val="388942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0147AB-3163-391F-9F83-03419F37A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2"/>
          <a:stretch/>
        </p:blipFill>
        <p:spPr>
          <a:xfrm>
            <a:off x="1306001" y="18000"/>
            <a:ext cx="9579998" cy="68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11A0AE-7AAF-8158-F660-8F97E1A1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82" y="4698000"/>
            <a:ext cx="429861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15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211</Words>
  <Application>Microsoft Office PowerPoint</Application>
  <PresentationFormat>Grand écran</PresentationFormat>
  <Paragraphs>15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duval</dc:creator>
  <cp:lastModifiedBy>Valerie DUPLEIX</cp:lastModifiedBy>
  <cp:revision>7</cp:revision>
  <dcterms:created xsi:type="dcterms:W3CDTF">2023-11-23T19:52:01Z</dcterms:created>
  <dcterms:modified xsi:type="dcterms:W3CDTF">2023-11-28T13:51:35Z</dcterms:modified>
</cp:coreProperties>
</file>